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28"/>
  </p:handoutMasterIdLst>
  <p:sldIdLst>
    <p:sldId id="289" r:id="rId4"/>
    <p:sldId id="269" r:id="rId6"/>
    <p:sldId id="313" r:id="rId7"/>
    <p:sldId id="314" r:id="rId8"/>
    <p:sldId id="315" r:id="rId9"/>
    <p:sldId id="316" r:id="rId10"/>
    <p:sldId id="338" r:id="rId11"/>
    <p:sldId id="395" r:id="rId12"/>
    <p:sldId id="317" r:id="rId13"/>
    <p:sldId id="323" r:id="rId14"/>
    <p:sldId id="367" r:id="rId15"/>
    <p:sldId id="335" r:id="rId16"/>
    <p:sldId id="361" r:id="rId17"/>
    <p:sldId id="362" r:id="rId18"/>
    <p:sldId id="325" r:id="rId19"/>
    <p:sldId id="364" r:id="rId20"/>
    <p:sldId id="365" r:id="rId21"/>
    <p:sldId id="334" r:id="rId22"/>
    <p:sldId id="366" r:id="rId23"/>
    <p:sldId id="368" r:id="rId24"/>
    <p:sldId id="392" r:id="rId25"/>
    <p:sldId id="393" r:id="rId26"/>
    <p:sldId id="296" r:id="rId27"/>
  </p:sldIdLst>
  <p:sldSz cx="11522075" cy="72009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exCluuUr7uFywPa7knVIhg==" hashData="Iueq+VMNFY14TzQt1z6nvi35oGo=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CB5E0"/>
    <a:srgbClr val="00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1352" y="-396"/>
      </p:cViewPr>
      <p:guideLst>
        <p:guide orient="horz" pos="2232"/>
        <p:guide pos="36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2" Type="http://schemas.openxmlformats.org/officeDocument/2006/relationships/tags" Target="tags/tag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wdp>
</file>

<file path=ppt/media/image5.png>
</file>

<file path=ppt/media/image6.png>
</file>

<file path=ppt/media/image7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黑体" panose="0201060906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黑体" panose="0201060906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黑体" panose="0201060906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黑体" panose="0201060906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黑体" panose="0201060906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这句话的用法是调用系统类 System 中的标准输出对象 out 中的方法 println()。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这句话的用法是调用系统类 System 中的标准输出对象 out 中的方法 println()。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这句话的用法是调用系统类 System 中的标准输出对象 out 中的方法 println()。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这句话的用法是调用系统类 System 中的标准输出对象 out 中的方法 println()。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每个方法都是为了完成某个特定的功能，例如：登录功能、求和功能等，既然是功能，那么当这个功能完成之后，大多数情况下都会有一个结果的，比如，登录成功了或者失败了(tue/false)，求和之后最后的结果是1O0或者200，当然也有极少数的情况下是没有结果的。这个结果本质上就是一个数据，那么既然是一个数据，就一定会有对应的类型，所以在方法定义的时候需要指定该方法的返回值类型。</a:t>
            </a:r>
            <a:endParaRPr lang="zh-CN" altLang="en-US" dirty="0"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这句话的用法是调用系统类 System 中的标准输出对象 out 中的方法 println()。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这句话的用法是调用系统类 System 中的标准输出对象 out 中的方法 println()。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这句话的用法是调用系统类 System 中的标准输出对象 out 中的方法 println()。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840691" y="464059"/>
            <a:ext cx="4128744" cy="3237742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737403" y="3991525"/>
            <a:ext cx="4264041" cy="45336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7403" y="4604513"/>
            <a:ext cx="4264041" cy="23987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56740" y="5058716"/>
            <a:ext cx="4241431" cy="161371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19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emf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443639"/>
            <a:ext cx="6305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JAVA</a:t>
            </a:r>
            <a:r>
              <a:rPr lang="zh-CN" altLang="en-US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基础教程</a:t>
            </a:r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2022</a:t>
            </a:r>
            <a:endParaRPr lang="zh-CN" altLang="en-US" sz="4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3757" y="3244297"/>
            <a:ext cx="5617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讲师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：燎原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61692" y="460785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28141" y="4649685"/>
            <a:ext cx="97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START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61720" y="1955800"/>
            <a:ext cx="2974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我要自学网专业课程</a:t>
            </a:r>
            <a:endParaRPr lang="zh-CN" altLang="zh-CN" sz="2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3" name="背景音乐01 (3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0145534" y="-1219051"/>
            <a:ext cx="576104" cy="640080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2584137" y="2126677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12470" y="1731645"/>
            <a:ext cx="9310370" cy="5143500"/>
          </a:xfrm>
          <a:prstGeom prst="rect">
            <a:avLst/>
          </a:prstGeom>
        </p:spPr>
        <p:txBody>
          <a:bodyPr/>
          <a:lstStyle/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访问修饰符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：这是可选的，定义了该方法在哪里能被访问。</a:t>
            </a: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返回值类型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：方法可能会返回值。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返回值类型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是方法返回的数据类型。如果没有返回值，使用关键字void。</a:t>
            </a: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方法名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：是方法的实际名称。</a:t>
            </a: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参数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：当方法被调用时，从外部传递值给参数。参数是可选的，方法可以不包含任何参数。</a:t>
            </a: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方法体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：方法体包含具体的语句，定义该方法的功能。</a:t>
            </a: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方法的构成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12470" y="2430145"/>
            <a:ext cx="5887720" cy="2583180"/>
          </a:xfrm>
          <a:prstGeom prst="rect">
            <a:avLst/>
          </a:prstGeom>
        </p:spPr>
        <p:txBody>
          <a:bodyPr/>
          <a:lstStyle/>
          <a:p>
            <a:pPr marL="0" indent="0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方法的本意是功能块，就是实现某个功能的语句块的集合。</a:t>
            </a: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设计方法的时候，最好保持方法的原子性，就是</a:t>
            </a:r>
            <a:r>
              <a:rPr lang="zh-CN" altLang="en-US" sz="2400" dirty="0" smtClean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一个方法只完成</a:t>
            </a:r>
            <a:r>
              <a:rPr lang="zh-CN" altLang="en-US" sz="2400" dirty="0" smtClean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一</a:t>
            </a:r>
            <a:r>
              <a:rPr lang="zh-CN" altLang="en-US" sz="2400" dirty="0" smtClean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个功能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，利于后期的扩展。</a:t>
            </a: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6327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方法设计原则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130" y="2197680"/>
            <a:ext cx="2369150" cy="3275222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7-3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方法访问权限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第七章 方法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636520"/>
            <a:ext cx="451231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通过访问修饰符来控制类或者方法在哪里能被访问。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具体有四种：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public </a:t>
            </a:r>
            <a:r>
              <a:rPr lang="en-US" alt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   </a:t>
            </a:r>
            <a:r>
              <a:rPr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protected</a:t>
            </a:r>
            <a:r>
              <a:rPr lang="en-US" alt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endParaRPr lang="en-US" altLang="zh-CN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alt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default</a:t>
            </a:r>
            <a:r>
              <a:rPr lang="en-US" alt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   </a:t>
            </a:r>
            <a:r>
              <a:rPr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private </a:t>
            </a:r>
            <a:endParaRPr lang="zh-CN" altLang="en-US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访问修饰符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 descr="预览图_千图网_编号3567167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10555" y="1459230"/>
            <a:ext cx="4283075" cy="428307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198370"/>
            <a:ext cx="5209540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public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：可以被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项目中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所有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位置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访问。</a:t>
            </a:r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protected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当前类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，子类及同一个包中类可以访问。</a:t>
            </a:r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default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（默认）：同一包中的类可以访问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声明时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不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加修饰符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private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：只能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在当前类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访问。</a:t>
            </a:r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访问权限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 descr="预览图_千图网_编号3567657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90540" y="906145"/>
            <a:ext cx="5387975" cy="538797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7-4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参数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第七章 方法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198370"/>
            <a:ext cx="520954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调用方法时，外部数据可以作为参数传递给方法。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参数充当方法内部的变量。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参数是可选的，一个方法可以不包含任何参数。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9994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参数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228" name="图片 227" descr="E:\年终总结\拆图07242\PPT 222-12.pngPPT 222-1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 flipH="1">
            <a:off x="6003925" y="1231265"/>
            <a:ext cx="4763135" cy="473837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390140"/>
            <a:ext cx="520954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声明方法时，设置的参数名称没有具体的值，是一个</a:t>
            </a:r>
            <a:r>
              <a:rPr 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形参</a:t>
            </a:r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调用方法时，给形参赋予实际值，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这个值就是</a:t>
            </a:r>
            <a:r>
              <a:rPr 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实参</a:t>
            </a:r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endParaRPr lang="zh-CN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形参和实参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48617" y="1752600"/>
            <a:ext cx="4304810" cy="369570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7-6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返回值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第七章 方法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372995"/>
            <a:ext cx="5209540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dirty="0">
                <a:sym typeface="+mn-ea"/>
              </a:rPr>
              <a:t>方法执行完成之后，很多情况下都会有一个结果。</a:t>
            </a:r>
            <a:endParaRPr lang="zh-CN" altLang="en-US" sz="2400" dirty="0">
              <a:sym typeface="+mn-ea"/>
            </a:endParaRPr>
          </a:p>
          <a:p>
            <a:endParaRPr lang="zh-CN" altLang="en-US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比如：登录成功或失败(tue/false)，求和结果。</a:t>
            </a:r>
            <a:endParaRPr lang="zh-CN" altLang="en-US" sz="2400" dirty="0">
              <a:sym typeface="+mn-ea"/>
            </a:endParaRPr>
          </a:p>
          <a:p>
            <a:endParaRPr lang="zh-CN" altLang="en-US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可以通过</a:t>
            </a:r>
            <a:r>
              <a:rPr lang="en-US" altLang="zh-CN" sz="2400" dirty="0">
                <a:sym typeface="+mn-ea"/>
              </a:rPr>
              <a:t>return</a:t>
            </a:r>
            <a:r>
              <a:rPr lang="zh-CN" altLang="en-US" sz="2400" dirty="0">
                <a:sym typeface="+mn-ea"/>
              </a:rPr>
              <a:t>关键词将这个数据返回给调用者。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endParaRPr lang="zh-CN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4077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返回值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010" y="1530985"/>
            <a:ext cx="4626610" cy="462661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7-1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认识方法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第七章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</a:t>
            </a:r>
            <a:endParaRPr lang="zh-CN" altLang="en-US" sz="4000" b="1" dirty="0" smtClean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390140"/>
            <a:ext cx="520954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声明方法时，设置的返回值类型，没有返回值，使用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void</a:t>
            </a:r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方法执行后，使用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return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关键字返回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对应数据</a:t>
            </a:r>
            <a:r>
              <a:rPr 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endParaRPr lang="zh-CN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4077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返回值</a:t>
            </a:r>
            <a:endParaRPr lang="en-US" altLang="zh-CN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" r="50000" b="62500"/>
          <a:stretch>
            <a:fillRect/>
          </a:stretch>
        </p:blipFill>
        <p:spPr>
          <a:xfrm>
            <a:off x="6221730" y="1120140"/>
            <a:ext cx="4319905" cy="473392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875665" y="2339975"/>
            <a:ext cx="4540250" cy="23069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dirty="0"/>
              <a:t>1.</a:t>
            </a:r>
            <a:r>
              <a:rPr lang="zh-CN" dirty="0"/>
              <a:t>编写登录方法，接收用户名和密码，</a:t>
            </a:r>
            <a:endParaRPr lang="zh-CN" dirty="0"/>
          </a:p>
          <a:p>
            <a:r>
              <a:rPr lang="zh-CN" dirty="0"/>
              <a:t>返回</a:t>
            </a:r>
            <a:r>
              <a:rPr lang="en-US" altLang="zh-CN" dirty="0"/>
              <a:t>”</a:t>
            </a:r>
            <a:r>
              <a:rPr lang="zh-CN" dirty="0"/>
              <a:t>成功</a:t>
            </a:r>
            <a:r>
              <a:rPr lang="en-US" altLang="zh-CN" dirty="0"/>
              <a:t>”</a:t>
            </a:r>
            <a:r>
              <a:rPr lang="zh-CN" dirty="0"/>
              <a:t>或者</a:t>
            </a:r>
            <a:r>
              <a:rPr lang="en-US" altLang="zh-CN" dirty="0"/>
              <a:t>”</a:t>
            </a:r>
            <a:r>
              <a:rPr lang="zh-CN" dirty="0"/>
              <a:t>失败</a:t>
            </a:r>
            <a:r>
              <a:rPr lang="en-US" altLang="zh-CN" dirty="0"/>
              <a:t>”</a:t>
            </a:r>
            <a:r>
              <a:rPr lang="zh-CN" dirty="0"/>
              <a:t>！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zh-CN" dirty="0"/>
          </a:p>
          <a:p>
            <a:r>
              <a:rPr lang="zh-CN" dirty="0"/>
              <a:t>2</a:t>
            </a:r>
            <a:r>
              <a:rPr lang="en-US" altLang="zh-CN" dirty="0"/>
              <a:t>.</a:t>
            </a:r>
            <a:r>
              <a:rPr lang="zh-CN" dirty="0"/>
              <a:t>写方法，接收3个数字参数，返回最大的那个数字。</a:t>
            </a:r>
            <a:endParaRPr lang="zh-CN" dirty="0"/>
          </a:p>
          <a:p>
            <a:endParaRPr 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榨汁机：</a:t>
            </a:r>
            <a:endParaRPr lang="zh-CN" altLang="en-US" dirty="0"/>
          </a:p>
          <a:p>
            <a:r>
              <a:rPr lang="zh-CN" altLang="en-US" dirty="0"/>
              <a:t>用户输入水果名称，返回对应果汁。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5" t="36525" r="47747" b="37973"/>
          <a:stretch>
            <a:fillRect/>
          </a:stretch>
        </p:blipFill>
        <p:spPr>
          <a:xfrm>
            <a:off x="6045835" y="1871980"/>
            <a:ext cx="4351655" cy="324294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51204" y="1057263"/>
            <a:ext cx="878105" cy="878322"/>
            <a:chOff x="695256" y="1149755"/>
            <a:chExt cx="707780" cy="707955"/>
          </a:xfrm>
        </p:grpSpPr>
        <p:sp>
          <p:nvSpPr>
            <p:cNvPr id="11" name="Oval 53"/>
            <p:cNvSpPr>
              <a:spLocks noChangeArrowheads="1"/>
            </p:cNvSpPr>
            <p:nvPr/>
          </p:nvSpPr>
          <p:spPr bwMode="auto">
            <a:xfrm>
              <a:off x="695256" y="1149755"/>
              <a:ext cx="707780" cy="707955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2" name="Freeform 586"/>
            <p:cNvSpPr>
              <a:spLocks noEditPoints="1"/>
            </p:cNvSpPr>
            <p:nvPr/>
          </p:nvSpPr>
          <p:spPr bwMode="auto">
            <a:xfrm>
              <a:off x="834742" y="1318017"/>
              <a:ext cx="457361" cy="371414"/>
            </a:xfrm>
            <a:custGeom>
              <a:avLst/>
              <a:gdLst>
                <a:gd name="T0" fmla="*/ 0 w 63"/>
                <a:gd name="T1" fmla="*/ 1 h 51"/>
                <a:gd name="T2" fmla="*/ 15 w 63"/>
                <a:gd name="T3" fmla="*/ 1 h 51"/>
                <a:gd name="T4" fmla="*/ 15 w 63"/>
                <a:gd name="T5" fmla="*/ 49 h 51"/>
                <a:gd name="T6" fmla="*/ 0 w 63"/>
                <a:gd name="T7" fmla="*/ 49 h 51"/>
                <a:gd name="T8" fmla="*/ 0 w 63"/>
                <a:gd name="T9" fmla="*/ 1 h 51"/>
                <a:gd name="T10" fmla="*/ 33 w 63"/>
                <a:gd name="T11" fmla="*/ 5 h 51"/>
                <a:gd name="T12" fmla="*/ 48 w 63"/>
                <a:gd name="T13" fmla="*/ 0 h 51"/>
                <a:gd name="T14" fmla="*/ 63 w 63"/>
                <a:gd name="T15" fmla="*/ 46 h 51"/>
                <a:gd name="T16" fmla="*/ 49 w 63"/>
                <a:gd name="T17" fmla="*/ 51 h 51"/>
                <a:gd name="T18" fmla="*/ 33 w 63"/>
                <a:gd name="T19" fmla="*/ 5 h 51"/>
                <a:gd name="T20" fmla="*/ 51 w 63"/>
                <a:gd name="T21" fmla="*/ 32 h 51"/>
                <a:gd name="T22" fmla="*/ 48 w 63"/>
                <a:gd name="T23" fmla="*/ 39 h 51"/>
                <a:gd name="T24" fmla="*/ 54 w 63"/>
                <a:gd name="T25" fmla="*/ 42 h 51"/>
                <a:gd name="T26" fmla="*/ 57 w 63"/>
                <a:gd name="T27" fmla="*/ 35 h 51"/>
                <a:gd name="T28" fmla="*/ 51 w 63"/>
                <a:gd name="T29" fmla="*/ 32 h 51"/>
                <a:gd name="T30" fmla="*/ 39 w 63"/>
                <a:gd name="T31" fmla="*/ 15 h 51"/>
                <a:gd name="T32" fmla="*/ 41 w 63"/>
                <a:gd name="T33" fmla="*/ 19 h 51"/>
                <a:gd name="T34" fmla="*/ 51 w 63"/>
                <a:gd name="T35" fmla="*/ 15 h 51"/>
                <a:gd name="T36" fmla="*/ 50 w 63"/>
                <a:gd name="T37" fmla="*/ 12 h 51"/>
                <a:gd name="T38" fmla="*/ 39 w 63"/>
                <a:gd name="T39" fmla="*/ 15 h 51"/>
                <a:gd name="T40" fmla="*/ 37 w 63"/>
                <a:gd name="T41" fmla="*/ 8 h 51"/>
                <a:gd name="T42" fmla="*/ 38 w 63"/>
                <a:gd name="T43" fmla="*/ 12 h 51"/>
                <a:gd name="T44" fmla="*/ 49 w 63"/>
                <a:gd name="T45" fmla="*/ 8 h 51"/>
                <a:gd name="T46" fmla="*/ 47 w 63"/>
                <a:gd name="T47" fmla="*/ 5 h 51"/>
                <a:gd name="T48" fmla="*/ 37 w 63"/>
                <a:gd name="T49" fmla="*/ 8 h 51"/>
                <a:gd name="T50" fmla="*/ 17 w 63"/>
                <a:gd name="T51" fmla="*/ 1 h 51"/>
                <a:gd name="T52" fmla="*/ 32 w 63"/>
                <a:gd name="T53" fmla="*/ 1 h 51"/>
                <a:gd name="T54" fmla="*/ 32 w 63"/>
                <a:gd name="T55" fmla="*/ 49 h 51"/>
                <a:gd name="T56" fmla="*/ 17 w 63"/>
                <a:gd name="T57" fmla="*/ 49 h 51"/>
                <a:gd name="T58" fmla="*/ 17 w 63"/>
                <a:gd name="T59" fmla="*/ 1 h 51"/>
                <a:gd name="T60" fmla="*/ 25 w 63"/>
                <a:gd name="T61" fmla="*/ 32 h 51"/>
                <a:gd name="T62" fmla="*/ 20 w 63"/>
                <a:gd name="T63" fmla="*/ 38 h 51"/>
                <a:gd name="T64" fmla="*/ 25 w 63"/>
                <a:gd name="T65" fmla="*/ 43 h 51"/>
                <a:gd name="T66" fmla="*/ 30 w 63"/>
                <a:gd name="T67" fmla="*/ 38 h 51"/>
                <a:gd name="T68" fmla="*/ 25 w 63"/>
                <a:gd name="T69" fmla="*/ 32 h 51"/>
                <a:gd name="T70" fmla="*/ 19 w 63"/>
                <a:gd name="T71" fmla="*/ 13 h 51"/>
                <a:gd name="T72" fmla="*/ 19 w 63"/>
                <a:gd name="T73" fmla="*/ 17 h 51"/>
                <a:gd name="T74" fmla="*/ 30 w 63"/>
                <a:gd name="T75" fmla="*/ 17 h 51"/>
                <a:gd name="T76" fmla="*/ 30 w 63"/>
                <a:gd name="T77" fmla="*/ 13 h 51"/>
                <a:gd name="T78" fmla="*/ 19 w 63"/>
                <a:gd name="T79" fmla="*/ 13 h 51"/>
                <a:gd name="T80" fmla="*/ 19 w 63"/>
                <a:gd name="T81" fmla="*/ 6 h 51"/>
                <a:gd name="T82" fmla="*/ 19 w 63"/>
                <a:gd name="T83" fmla="*/ 9 h 51"/>
                <a:gd name="T84" fmla="*/ 30 w 63"/>
                <a:gd name="T85" fmla="*/ 9 h 51"/>
                <a:gd name="T86" fmla="*/ 30 w 63"/>
                <a:gd name="T87" fmla="*/ 6 h 51"/>
                <a:gd name="T88" fmla="*/ 19 w 63"/>
                <a:gd name="T89" fmla="*/ 6 h 51"/>
                <a:gd name="T90" fmla="*/ 7 w 63"/>
                <a:gd name="T91" fmla="*/ 32 h 51"/>
                <a:gd name="T92" fmla="*/ 2 w 63"/>
                <a:gd name="T93" fmla="*/ 38 h 51"/>
                <a:gd name="T94" fmla="*/ 7 w 63"/>
                <a:gd name="T95" fmla="*/ 43 h 51"/>
                <a:gd name="T96" fmla="*/ 12 w 63"/>
                <a:gd name="T97" fmla="*/ 38 h 51"/>
                <a:gd name="T98" fmla="*/ 7 w 63"/>
                <a:gd name="T99" fmla="*/ 32 h 51"/>
                <a:gd name="T100" fmla="*/ 2 w 63"/>
                <a:gd name="T101" fmla="*/ 13 h 51"/>
                <a:gd name="T102" fmla="*/ 2 w 63"/>
                <a:gd name="T103" fmla="*/ 17 h 51"/>
                <a:gd name="T104" fmla="*/ 13 w 63"/>
                <a:gd name="T105" fmla="*/ 17 h 51"/>
                <a:gd name="T106" fmla="*/ 13 w 63"/>
                <a:gd name="T107" fmla="*/ 13 h 51"/>
                <a:gd name="T108" fmla="*/ 2 w 63"/>
                <a:gd name="T109" fmla="*/ 13 h 51"/>
                <a:gd name="T110" fmla="*/ 2 w 63"/>
                <a:gd name="T111" fmla="*/ 6 h 51"/>
                <a:gd name="T112" fmla="*/ 2 w 63"/>
                <a:gd name="T113" fmla="*/ 9 h 51"/>
                <a:gd name="T114" fmla="*/ 13 w 63"/>
                <a:gd name="T115" fmla="*/ 9 h 51"/>
                <a:gd name="T116" fmla="*/ 13 w 63"/>
                <a:gd name="T117" fmla="*/ 6 h 51"/>
                <a:gd name="T118" fmla="*/ 2 w 63"/>
                <a:gd name="T119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51">
                  <a:moveTo>
                    <a:pt x="0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3" y="5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33" y="5"/>
                    <a:pt x="33" y="5"/>
                    <a:pt x="33" y="5"/>
                  </a:cubicBezTo>
                  <a:close/>
                  <a:moveTo>
                    <a:pt x="51" y="32"/>
                  </a:moveTo>
                  <a:cubicBezTo>
                    <a:pt x="48" y="33"/>
                    <a:pt x="47" y="36"/>
                    <a:pt x="48" y="39"/>
                  </a:cubicBezTo>
                  <a:cubicBezTo>
                    <a:pt x="48" y="41"/>
                    <a:pt x="51" y="43"/>
                    <a:pt x="54" y="42"/>
                  </a:cubicBezTo>
                  <a:cubicBezTo>
                    <a:pt x="57" y="41"/>
                    <a:pt x="58" y="38"/>
                    <a:pt x="57" y="35"/>
                  </a:cubicBezTo>
                  <a:cubicBezTo>
                    <a:pt x="56" y="33"/>
                    <a:pt x="53" y="31"/>
                    <a:pt x="51" y="32"/>
                  </a:cubicBezTo>
                  <a:close/>
                  <a:moveTo>
                    <a:pt x="39" y="15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39" y="15"/>
                    <a:pt x="39" y="15"/>
                    <a:pt x="39" y="15"/>
                  </a:cubicBezTo>
                  <a:close/>
                  <a:moveTo>
                    <a:pt x="37" y="8"/>
                  </a:moveTo>
                  <a:cubicBezTo>
                    <a:pt x="38" y="12"/>
                    <a:pt x="38" y="12"/>
                    <a:pt x="38" y="1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37" y="8"/>
                    <a:pt x="37" y="8"/>
                    <a:pt x="37" y="8"/>
                  </a:cubicBezTo>
                  <a:close/>
                  <a:moveTo>
                    <a:pt x="17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1"/>
                    <a:pt x="17" y="1"/>
                    <a:pt x="17" y="1"/>
                  </a:cubicBezTo>
                  <a:close/>
                  <a:moveTo>
                    <a:pt x="25" y="32"/>
                  </a:moveTo>
                  <a:cubicBezTo>
                    <a:pt x="22" y="32"/>
                    <a:pt x="20" y="35"/>
                    <a:pt x="20" y="38"/>
                  </a:cubicBezTo>
                  <a:cubicBezTo>
                    <a:pt x="20" y="40"/>
                    <a:pt x="22" y="43"/>
                    <a:pt x="25" y="43"/>
                  </a:cubicBezTo>
                  <a:cubicBezTo>
                    <a:pt x="28" y="43"/>
                    <a:pt x="30" y="40"/>
                    <a:pt x="30" y="38"/>
                  </a:cubicBezTo>
                  <a:cubicBezTo>
                    <a:pt x="30" y="35"/>
                    <a:pt x="28" y="32"/>
                    <a:pt x="25" y="32"/>
                  </a:cubicBezTo>
                  <a:close/>
                  <a:moveTo>
                    <a:pt x="19" y="13"/>
                  </a:moveTo>
                  <a:cubicBezTo>
                    <a:pt x="19" y="17"/>
                    <a:pt x="19" y="17"/>
                    <a:pt x="19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9" y="6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7" y="32"/>
                  </a:moveTo>
                  <a:cubicBezTo>
                    <a:pt x="4" y="32"/>
                    <a:pt x="2" y="35"/>
                    <a:pt x="2" y="38"/>
                  </a:cubicBezTo>
                  <a:cubicBezTo>
                    <a:pt x="2" y="40"/>
                    <a:pt x="4" y="43"/>
                    <a:pt x="7" y="43"/>
                  </a:cubicBezTo>
                  <a:cubicBezTo>
                    <a:pt x="10" y="43"/>
                    <a:pt x="12" y="40"/>
                    <a:pt x="12" y="38"/>
                  </a:cubicBezTo>
                  <a:cubicBezTo>
                    <a:pt x="12" y="35"/>
                    <a:pt x="10" y="32"/>
                    <a:pt x="7" y="32"/>
                  </a:cubicBezTo>
                  <a:close/>
                  <a:moveTo>
                    <a:pt x="2" y="13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" y="13"/>
                    <a:pt x="2" y="13"/>
                    <a:pt x="2" y="13"/>
                  </a:cubicBezTo>
                  <a:close/>
                  <a:moveTo>
                    <a:pt x="2" y="6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2" y="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13" name="TextBox 4"/>
          <p:cNvSpPr txBox="1"/>
          <p:nvPr/>
        </p:nvSpPr>
        <p:spPr>
          <a:xfrm>
            <a:off x="1772920" y="1266190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练习</a:t>
            </a:r>
            <a:endParaRPr lang="zh-CN" altLang="en-US" sz="3200" b="1" dirty="0" smtClean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42659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案例：摇色子人机大战</a:t>
            </a:r>
            <a:endParaRPr lang="zh-CN" altLang="en-US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51713" y="246221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1"/>
          <p:cNvSpPr txBox="1"/>
          <p:nvPr/>
        </p:nvSpPr>
        <p:spPr bwMode="auto">
          <a:xfrm>
            <a:off x="724535" y="2462530"/>
            <a:ext cx="551688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编写两个方法，实现摇色子功能，随机返回</a:t>
            </a: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1-6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的点数。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人机轮流调用方法摇色子，点数多则赢一局；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三局两胜制，显示玩家最终有没有赢。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868358"/>
            <a:ext cx="63059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6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希望大家学有所成</a:t>
            </a:r>
            <a:endParaRPr lang="zh-CN" altLang="zh-CN" sz="6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92172" y="503457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73843" y="5076406"/>
            <a:ext cx="839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END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106795" y="1843203"/>
            <a:ext cx="25943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rPr>
              <a:t>本篇结束</a:t>
            </a:r>
            <a:endParaRPr lang="zh-CN" altLang="en-US" sz="4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19" name="媒体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32023" y="-746759"/>
            <a:ext cx="460583" cy="511731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-250774" y="3888897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6240463" y="3408363"/>
            <a:ext cx="4046537" cy="3175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1363" y="3359150"/>
            <a:ext cx="4664075" cy="2903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774700" y="2155825"/>
            <a:ext cx="4384675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如果我们要炒一盘菜，基本都有以下几个步骤：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67450" y="2087563"/>
            <a:ext cx="4384675" cy="12003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可不可以开发一个炒菜机，把食材放进去之后，菜会自动做好装盘？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0010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什么是方法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矩形 2"/>
          <p:cNvSpPr>
            <a:spLocks noChangeArrowheads="1"/>
          </p:cNvSpPr>
          <p:nvPr/>
        </p:nvSpPr>
        <p:spPr bwMode="auto">
          <a:xfrm>
            <a:off x="735013" y="2620963"/>
            <a:ext cx="10333037" cy="32918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latinLnBrk="1"/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Java方法是语句的集合，它们在一起执行一个功能，也称为函数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en-US" altLang="zh-CN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atinLnBrk="1"/>
            <a:endParaRPr lang="en-US" alt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atinLnBrk="1"/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就像炒菜机可以封装好烹饪的各种步骤一样，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方法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也可以把我们要执行的代码放到一起，需要执行的时候，直接调用就可以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en-US" altLang="zh-CN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atinLnBrk="1"/>
            <a:endParaRPr lang="en-US" altLang="zh-CN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atinLnBrk="1"/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方法能提高应用的模块性，和</a:t>
            </a:r>
            <a:r>
              <a:rPr lang="zh-CN" altLang="en-US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代码的重复利用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率。</a:t>
            </a:r>
            <a:endParaRPr lang="en-US" altLang="zh-CN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atinLnBrk="1"/>
            <a:endParaRPr lang="en-US" alt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atinLnBrk="1"/>
            <a:endParaRPr lang="en-US" altLang="zh-CN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atinLnBrk="1"/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0010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什么是方法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030730"/>
            <a:ext cx="5216525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在前面几个章节中我们经常使用到System.out.println()，那么它是什么呢？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System 是系统类。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out 是标准输出对象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println() 是一个方法，用于在控制台输出。</a:t>
            </a:r>
            <a:endParaRPr lang="zh-CN" altLang="en-US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什么是方法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98870" y="1761490"/>
            <a:ext cx="3987800" cy="384175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7-2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定义一个方法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第七章 方法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923540"/>
            <a:ext cx="451231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中的</a:t>
            </a:r>
            <a:r>
              <a:rPr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方法在类中定义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定义后我们可以在需要的地方调用这个方法。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定义方法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864225" y="2264542"/>
            <a:ext cx="4323192" cy="3487288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TextBox 11"/>
          <p:cNvSpPr txBox="1">
            <a:spLocks noChangeArrowheads="1"/>
          </p:cNvSpPr>
          <p:nvPr/>
        </p:nvSpPr>
        <p:spPr bwMode="auto">
          <a:xfrm>
            <a:off x="3848100" y="3184525"/>
            <a:ext cx="3892550" cy="5857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3200" b="1">
                <a:cs typeface="黑体" panose="02010609060101010101" charset="-122"/>
              </a:rPr>
              <a:t>万事万物皆为对象！</a:t>
            </a:r>
            <a:endParaRPr lang="zh-CN" altLang="en-US" sz="3200" b="1"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984885" y="2585720"/>
            <a:ext cx="6892925" cy="2980690"/>
          </a:xfrm>
          <a:prstGeom prst="rect">
            <a:avLst/>
          </a:prstGeom>
        </p:spPr>
        <p:txBody>
          <a:bodyPr/>
          <a:lstStyle/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0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访问修饰符</a:t>
            </a:r>
            <a:r>
              <a:rPr lang="zh-CN" altLang="en-US" sz="2000" dirty="0" smtClean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返回值类型 方法名</a:t>
            </a:r>
            <a:r>
              <a:rPr lang="zh-CN" altLang="en-US" sz="2000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</a:t>
            </a:r>
            <a:r>
              <a:rPr lang="zh-CN" altLang="en-US" sz="20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参数列表</a:t>
            </a:r>
            <a:r>
              <a:rPr lang="zh-CN" altLang="en-US" sz="2000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){</a:t>
            </a:r>
            <a:endParaRPr lang="zh-CN" altLang="en-US" sz="2000" dirty="0" smtClean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0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...</a:t>
            </a:r>
            <a:endParaRPr lang="zh-CN" altLang="en-US" sz="20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0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方法体（执行内容）</a:t>
            </a:r>
            <a:endParaRPr lang="zh-CN" altLang="en-US" sz="20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0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...</a:t>
            </a:r>
            <a:endParaRPr lang="zh-CN" altLang="en-US" sz="20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0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r>
              <a:rPr lang="zh-CN" altLang="en-US" sz="2000" dirty="0" smtClean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return</a:t>
            </a:r>
            <a:r>
              <a:rPr lang="zh-CN" altLang="en-US" sz="20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返回值;</a:t>
            </a:r>
            <a:endParaRPr lang="zh-CN" altLang="en-US" sz="20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000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}</a:t>
            </a:r>
            <a:endParaRPr lang="zh-CN" altLang="en-US" sz="2000" dirty="0" smtClean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960" y="2585720"/>
            <a:ext cx="4762500" cy="2324100"/>
          </a:xfrm>
          <a:prstGeom prst="rect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</a:ln>
          <a:effectLst/>
        </p:spPr>
      </p:pic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定义方法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COMMONDATA" val="eyJoZGlkIjoiODQ0OWFhODE4YzQ0OWVkZjA3MTc0NGFiZjEwMzc0Yj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1899</Words>
  <Application>WPS 演示</Application>
  <PresentationFormat>自定义</PresentationFormat>
  <Paragraphs>218</Paragraphs>
  <Slides>23</Slides>
  <Notes>8</Notes>
  <HiddenSlides>0</HiddenSlides>
  <MMClips>2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6" baseType="lpstr">
      <vt:lpstr>Arial</vt:lpstr>
      <vt:lpstr>宋体</vt:lpstr>
      <vt:lpstr>Wingdings</vt:lpstr>
      <vt:lpstr>黑体</vt:lpstr>
      <vt:lpstr>Lato Regular</vt:lpstr>
      <vt:lpstr>Segoe Print</vt:lpstr>
      <vt:lpstr>微软雅黑</vt:lpstr>
      <vt:lpstr>Arial Unicode MS</vt:lpstr>
      <vt:lpstr>Century Gothic</vt:lpstr>
      <vt:lpstr>方正黑体简体</vt:lpstr>
      <vt:lpstr>思源黑体 Medium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</dc:title>
  <dc:creator>Administrator</dc:creator>
  <cp:lastModifiedBy>----</cp:lastModifiedBy>
  <cp:revision>253</cp:revision>
  <dcterms:created xsi:type="dcterms:W3CDTF">2018-11-29T02:18:00Z</dcterms:created>
  <dcterms:modified xsi:type="dcterms:W3CDTF">2022-06-16T11:04:07Z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92CD4197175D49E0B0D53B67708C2698</vt:lpwstr>
  </property>
</Properties>
</file>